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0"/>
  </p:notesMasterIdLst>
  <p:sldIdLst>
    <p:sldId id="256" r:id="rId2"/>
    <p:sldId id="469" r:id="rId3"/>
    <p:sldId id="485" r:id="rId4"/>
    <p:sldId id="489" r:id="rId5"/>
    <p:sldId id="486" r:id="rId6"/>
    <p:sldId id="479" r:id="rId7"/>
    <p:sldId id="478" r:id="rId8"/>
    <p:sldId id="4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LORENZ" initials="WL" lastIdx="4" clrIdx="0">
    <p:extLst>
      <p:ext uri="{19B8F6BF-5375-455C-9EA6-DF929625EA0E}">
        <p15:presenceInfo xmlns:p15="http://schemas.microsoft.com/office/powerpoint/2012/main" userId="WILL LORE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D"/>
    <a:srgbClr val="004A96"/>
    <a:srgbClr val="024A97"/>
    <a:srgbClr val="008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04485-8927-4DBC-AFA9-D283D9DF82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C0B1-4B3E-45FC-B760-20F0CC65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7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CE81F6-4F3D-475F-80DC-C53B07F5B95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2625"/>
            <a:ext cx="6075363" cy="34178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8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8EE86-4C41-C9AC-1D7B-B6609149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135C996-2E62-1991-41B6-B14A0D6BE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CE81F6-4F3D-475F-80DC-C53B07F5B95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C01D1A5-87BD-10D9-F460-7F3F59838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2625"/>
            <a:ext cx="6075363" cy="34178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4E8EC4D-1B00-5012-232B-52F4E9D3B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9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01ED-DE01-0E55-27D9-833DAD96E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847A6C2-508E-2B35-773A-F7CD8B3FF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CE81F6-4F3D-475F-80DC-C53B07F5B95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1C16187-37BF-87D1-3154-D55148AF1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2625"/>
            <a:ext cx="6075363" cy="34178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A700FAB-A760-22EF-BA71-D24EDC4D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0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37FAD-08A6-46F8-A9E4-80ABFF2A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B4E7CE2-B22D-4B98-D67F-8C53F5FFC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CE81F6-4F3D-475F-80DC-C53B07F5B95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8392847-FA9D-E3C9-721E-C236567A9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2625"/>
            <a:ext cx="6075363" cy="34178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764861-3E89-E9AD-4820-1C3EC6019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7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CE81F6-4F3D-475F-80DC-C53B07F5B95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2625"/>
            <a:ext cx="6075363" cy="34178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5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CE81F6-4F3D-475F-80DC-C53B07F5B95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2625"/>
            <a:ext cx="6075363" cy="34178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4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896465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896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8CE81F6-4F3D-475F-80DC-C53B07F5B95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2625"/>
            <a:ext cx="6075363" cy="34178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5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1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8E1B-C8D1-4CAD-9477-F148E1C0E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7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4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3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Vegas' MSG Sphere ...">
            <a:extLst>
              <a:ext uri="{FF2B5EF4-FFF2-40B4-BE49-F238E27FC236}">
                <a16:creationId xmlns:a16="http://schemas.microsoft.com/office/drawing/2014/main" id="{4FAF24E7-0F3C-3DF0-CCDA-C4906546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9" y="1546931"/>
            <a:ext cx="4773561" cy="30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B0B4FB-C052-FDAF-C9AD-181018C7473D}"/>
              </a:ext>
            </a:extLst>
          </p:cNvPr>
          <p:cNvSpPr txBox="1"/>
          <p:nvPr/>
        </p:nvSpPr>
        <p:spPr>
          <a:xfrm>
            <a:off x="7189694" y="3303495"/>
            <a:ext cx="311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Will Lorenz </a:t>
            </a:r>
          </a:p>
          <a:p>
            <a:endParaRPr lang="en-US" sz="2400" b="1" dirty="0"/>
          </a:p>
          <a:p>
            <a:r>
              <a:rPr lang="en-US" sz="2400" b="1" dirty="0"/>
              <a:t>DEC 2025</a:t>
            </a:r>
          </a:p>
        </p:txBody>
      </p:sp>
      <p:pic>
        <p:nvPicPr>
          <p:cNvPr id="1030" name="Picture 6" descr="RoofersCoffeeShop - Where The Industry Meets!">
            <a:extLst>
              <a:ext uri="{FF2B5EF4-FFF2-40B4-BE49-F238E27FC236}">
                <a16:creationId xmlns:a16="http://schemas.microsoft.com/office/drawing/2014/main" id="{9206BC31-A82A-B20F-9D6F-AD4F5501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55" y="1610845"/>
            <a:ext cx="4400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0A45E60-C319-4D43-B534-F4275EF05834}"/>
              </a:ext>
            </a:extLst>
          </p:cNvPr>
          <p:cNvSpPr txBox="1"/>
          <p:nvPr/>
        </p:nvSpPr>
        <p:spPr>
          <a:xfrm>
            <a:off x="464575" y="453724"/>
            <a:ext cx="528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SPF ROOF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055C1-2562-55D2-F24F-A87B4BD9B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92" y="1600200"/>
            <a:ext cx="6945616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9EAC2B-ACE1-F0EB-5F27-91913148574D}"/>
              </a:ext>
            </a:extLst>
          </p:cNvPr>
          <p:cNvSpPr txBox="1"/>
          <p:nvPr/>
        </p:nvSpPr>
        <p:spPr>
          <a:xfrm>
            <a:off x="11572042" y="6020469"/>
            <a:ext cx="619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*SPFA</a:t>
            </a:r>
          </a:p>
        </p:txBody>
      </p:sp>
    </p:spTree>
    <p:extLst>
      <p:ext uri="{BB962C8B-B14F-4D97-AF65-F5344CB8AC3E}">
        <p14:creationId xmlns:p14="http://schemas.microsoft.com/office/powerpoint/2010/main" val="1392331351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BAE5DC3-DF6B-B93B-60ED-E36271CFF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E1D786F-55B8-A53C-56DD-25399016680A}"/>
              </a:ext>
            </a:extLst>
          </p:cNvPr>
          <p:cNvSpPr txBox="1"/>
          <p:nvPr/>
        </p:nvSpPr>
        <p:spPr>
          <a:xfrm>
            <a:off x="464575" y="453724"/>
            <a:ext cx="796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SPF 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EEBB6-B9CF-3E5D-DA05-508DE62B7A7D}"/>
              </a:ext>
            </a:extLst>
          </p:cNvPr>
          <p:cNvSpPr txBox="1"/>
          <p:nvPr/>
        </p:nvSpPr>
        <p:spPr>
          <a:xfrm>
            <a:off x="1263770" y="1461419"/>
            <a:ext cx="8510163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IBC Section 1507.14 - Coated Foamed Roofing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NRCA </a:t>
            </a:r>
            <a:r>
              <a:rPr lang="en-US" sz="2000" dirty="0"/>
              <a:t>Roofing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Manual – Metal Panel and SPF Roof Systems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FM 4470 / 4474 </a:t>
            </a:r>
            <a:r>
              <a:rPr lang="en-US" sz="2000" dirty="0"/>
              <a:t>Severe Hail Rated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Roofing Systems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UL Fire Classified – UL790 Class A and Class B Assemblies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Florida Building Code – High Velocity Hurricane Zone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Miami Dade Approvals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CRRC Reflective Roof Rated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Code Compliant Research Reports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ISO </a:t>
            </a:r>
            <a:r>
              <a:rPr lang="en-US" sz="2000" dirty="0"/>
              <a:t>9001 Certified Manufacturers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78FEE-8A62-1557-FFD7-5BAC99A4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91" y="3561224"/>
            <a:ext cx="4149369" cy="23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7921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785009-896D-3426-24DB-A555EC489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BA7AAB6-C950-247A-F032-45A92362C354}"/>
              </a:ext>
            </a:extLst>
          </p:cNvPr>
          <p:cNvSpPr txBox="1"/>
          <p:nvPr/>
        </p:nvSpPr>
        <p:spPr>
          <a:xfrm>
            <a:off x="464575" y="453724"/>
            <a:ext cx="796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SPF 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D8AAE-FE41-94D7-8B3C-C377B0072DFE}"/>
              </a:ext>
            </a:extLst>
          </p:cNvPr>
          <p:cNvSpPr txBox="1"/>
          <p:nvPr/>
        </p:nvSpPr>
        <p:spPr>
          <a:xfrm>
            <a:off x="1263770" y="1461419"/>
            <a:ext cx="8510163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Spray Foam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ASTM C1029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Low GWP HFO Roof Foam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Acrylic Roof Coatings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ASTM D6083 Type I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Silicone Roof Coatings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ASTM D6694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37E76-F275-BB13-3660-62C13290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91" y="3561224"/>
            <a:ext cx="4149369" cy="23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7381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0C78F3-25F4-E26C-22CD-E5984952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8610B9F-D903-3DEB-EE2A-412B4E5C0466}"/>
              </a:ext>
            </a:extLst>
          </p:cNvPr>
          <p:cNvSpPr txBox="1"/>
          <p:nvPr/>
        </p:nvSpPr>
        <p:spPr>
          <a:xfrm>
            <a:off x="464575" y="453724"/>
            <a:ext cx="796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SPF 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6A5FF-D865-41F9-14D7-9B2D18D05F2C}"/>
              </a:ext>
            </a:extLst>
          </p:cNvPr>
          <p:cNvSpPr txBox="1"/>
          <p:nvPr/>
        </p:nvSpPr>
        <p:spPr>
          <a:xfrm>
            <a:off x="1263770" y="1461419"/>
            <a:ext cx="8510163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Warehouses, Cold Storage, Commercial, Institutional, Industrial, Residential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New Construction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Metal Deck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Structural Concrete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Plywood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Protection Board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Recover over Existing Roof Systems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Mod </a:t>
            </a:r>
            <a:r>
              <a:rPr lang="en-US" sz="2000" dirty="0"/>
              <a:t>Bit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BUR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Slope Classification </a:t>
            </a:r>
            <a:r>
              <a:rPr lang="en-US" sz="2000" dirty="0"/>
              <a:t>1/2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:12 to Unlimited</a:t>
            </a:r>
          </a:p>
        </p:txBody>
      </p:sp>
      <p:pic>
        <p:nvPicPr>
          <p:cNvPr id="4" name="Picture 3" descr="A picture containing sky, outdoor, solar cell, outdoor object&#10;&#10;Description automatically generated">
            <a:extLst>
              <a:ext uri="{FF2B5EF4-FFF2-40B4-BE49-F238E27FC236}">
                <a16:creationId xmlns:a16="http://schemas.microsoft.com/office/drawing/2014/main" id="{AD793F45-6810-926D-3DEB-385643C692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021" y="2682270"/>
            <a:ext cx="4033024" cy="32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7755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0A45E60-C319-4D43-B534-F4275EF05834}"/>
              </a:ext>
            </a:extLst>
          </p:cNvPr>
          <p:cNvSpPr txBox="1"/>
          <p:nvPr/>
        </p:nvSpPr>
        <p:spPr>
          <a:xfrm>
            <a:off x="464575" y="453724"/>
            <a:ext cx="528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SPF ROOF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7BB65-8A28-051A-C38B-A052F4EB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19" y="1451130"/>
            <a:ext cx="7086600" cy="39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9302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0A45E60-C319-4D43-B534-F4275EF05834}"/>
              </a:ext>
            </a:extLst>
          </p:cNvPr>
          <p:cNvSpPr txBox="1"/>
          <p:nvPr/>
        </p:nvSpPr>
        <p:spPr>
          <a:xfrm>
            <a:off x="464575" y="453724"/>
            <a:ext cx="528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SPF ROOF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6B669-C61F-ECE8-C79A-0687121F3911}"/>
              </a:ext>
            </a:extLst>
          </p:cNvPr>
          <p:cNvSpPr txBox="1"/>
          <p:nvPr/>
        </p:nvSpPr>
        <p:spPr>
          <a:xfrm>
            <a:off x="1263770" y="1461419"/>
            <a:ext cx="8510163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Continuous exterior SPF can eliminate interior batt insulation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b="0" i="0" dirty="0">
                <a:effectLst/>
              </a:rPr>
              <a:t>nhance strength of the primary deck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b="0" i="0" dirty="0">
                <a:effectLst/>
              </a:rPr>
              <a:t>elf-flashing around penetrations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b="0" i="0" dirty="0">
                <a:effectLst/>
              </a:rPr>
              <a:t>onolithic</a:t>
            </a:r>
            <a:r>
              <a:rPr lang="en-US" sz="2000" dirty="0"/>
              <a:t> &amp; No visible seams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Fully Adhered to Deck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Thermal Shorts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Easily Repairable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Lightweight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652F6-A9FD-7A50-35F7-27F7D18B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865" y="3429000"/>
            <a:ext cx="3975099" cy="24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9417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0A45E60-C319-4D43-B534-F4275EF05834}"/>
              </a:ext>
            </a:extLst>
          </p:cNvPr>
          <p:cNvSpPr txBox="1"/>
          <p:nvPr/>
        </p:nvSpPr>
        <p:spPr>
          <a:xfrm>
            <a:off x="464575" y="453724"/>
            <a:ext cx="528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SPF ROOF BENEFITS</a:t>
            </a:r>
          </a:p>
        </p:txBody>
      </p:sp>
      <p:pic>
        <p:nvPicPr>
          <p:cNvPr id="2" name="Picture 1" descr="A picture containing outdoor&#10;&#10;Description automatically generated">
            <a:extLst>
              <a:ext uri="{FF2B5EF4-FFF2-40B4-BE49-F238E27FC236}">
                <a16:creationId xmlns:a16="http://schemas.microsoft.com/office/drawing/2014/main" id="{EE5FB0CD-0BD2-C499-4ADE-D9004125F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270" y="3429000"/>
            <a:ext cx="3793610" cy="2456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A1C2C-7275-DEA7-E542-9744B791A6CD}"/>
              </a:ext>
            </a:extLst>
          </p:cNvPr>
          <p:cNvSpPr txBox="1"/>
          <p:nvPr/>
        </p:nvSpPr>
        <p:spPr>
          <a:xfrm>
            <a:off x="1263770" y="1461419"/>
            <a:ext cx="9653273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Energy Efficient with excellent solar reflectance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Mechanical d</a:t>
            </a:r>
            <a:r>
              <a:rPr lang="en-US" sz="2000" b="0" i="0" dirty="0">
                <a:effectLst/>
              </a:rPr>
              <a:t>amage by penetration is generally localized &amp; insolated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Resistant to </a:t>
            </a:r>
            <a:r>
              <a:rPr lang="en-US" sz="2000" b="0" i="0" dirty="0">
                <a:effectLst/>
              </a:rPr>
              <a:t>high winds or internal building air pressure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b="0" i="0" dirty="0">
                <a:effectLst/>
              </a:rPr>
              <a:t>oofs generally don’t leak after Severe Weather including Hail events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Minimally affected by short-term standing water.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Air Barrier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068057965"/>
      </p:ext>
    </p:extLst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6046735A7E349B7EFABDCAECB4F97" ma:contentTypeVersion="17" ma:contentTypeDescription="Create a new document." ma:contentTypeScope="" ma:versionID="15ca0c4a81a3e285c94aa78d46992250">
  <xsd:schema xmlns:xsd="http://www.w3.org/2001/XMLSchema" xmlns:xs="http://www.w3.org/2001/XMLSchema" xmlns:p="http://schemas.microsoft.com/office/2006/metadata/properties" xmlns:ns2="eecd817d-db4f-4fa6-b57a-ac091f4306f2" xmlns:ns3="f4714f48-bb9c-4552-a5ad-2b97373a538b" targetNamespace="http://schemas.microsoft.com/office/2006/metadata/properties" ma:root="true" ma:fieldsID="544cf12aedad67155067ab8f62fe8caf" ns2:_="" ns3:_="">
    <xsd:import namespace="eecd817d-db4f-4fa6-b57a-ac091f4306f2"/>
    <xsd:import namespace="f4714f48-bb9c-4552-a5ad-2b97373a5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d817d-db4f-4fa6-b57a-ac091f430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002cd31-bab0-4ae6-9bb2-19a5ae5ec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14f48-bb9c-4552-a5ad-2b97373a538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b2331a9-1441-4088-94b6-a48c3fd0310c}" ma:internalName="TaxCatchAll" ma:showField="CatchAllData" ma:web="f4714f48-bb9c-4552-a5ad-2b97373a5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14f48-bb9c-4552-a5ad-2b97373a538b" xsi:nil="true"/>
    <lcf76f155ced4ddcb4097134ff3c332f xmlns="eecd817d-db4f-4fa6-b57a-ac091f4306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746C20-92F7-441A-9966-0927657B7C3A}"/>
</file>

<file path=customXml/itemProps2.xml><?xml version="1.0" encoding="utf-8"?>
<ds:datastoreItem xmlns:ds="http://schemas.openxmlformats.org/officeDocument/2006/customXml" ds:itemID="{528BB423-56E3-4107-A181-5664EF76015D}"/>
</file>

<file path=customXml/itemProps3.xml><?xml version="1.0" encoding="utf-8"?>
<ds:datastoreItem xmlns:ds="http://schemas.openxmlformats.org/officeDocument/2006/customXml" ds:itemID="{D692B660-C55A-458E-9887-066A3C011B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7341</TotalTime>
  <Words>221</Words>
  <Application>Microsoft Office PowerPoint</Application>
  <PresentationFormat>Widescreen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Spray Polyurethane Foam</dc:title>
  <dc:creator>WILL LORENZ</dc:creator>
  <cp:lastModifiedBy>Will Lorenz</cp:lastModifiedBy>
  <cp:revision>296</cp:revision>
  <dcterms:created xsi:type="dcterms:W3CDTF">2014-08-24T20:36:45Z</dcterms:created>
  <dcterms:modified xsi:type="dcterms:W3CDTF">2025-12-02T16:27:10Z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0x0101005636046735A7E349B7EFABDCAECB4F97</vt:lpwstr>
  </property>
</Properties>
</file>